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56" r:id="rId5"/>
    <p:sldId id="315" r:id="rId6"/>
    <p:sldId id="302" r:id="rId7"/>
    <p:sldId id="316" r:id="rId8"/>
    <p:sldId id="336" r:id="rId9"/>
    <p:sldId id="337" r:id="rId10"/>
    <p:sldId id="303" r:id="rId11"/>
    <p:sldId id="332" r:id="rId12"/>
    <p:sldId id="335" r:id="rId13"/>
    <p:sldId id="338" r:id="rId14"/>
    <p:sldId id="339" r:id="rId15"/>
    <p:sldId id="305" r:id="rId16"/>
    <p:sldId id="317" r:id="rId17"/>
    <p:sldId id="344" r:id="rId18"/>
    <p:sldId id="331" r:id="rId19"/>
    <p:sldId id="340" r:id="rId20"/>
    <p:sldId id="307" r:id="rId21"/>
    <p:sldId id="318" r:id="rId22"/>
    <p:sldId id="308" r:id="rId23"/>
    <p:sldId id="309" r:id="rId24"/>
    <p:sldId id="346" r:id="rId25"/>
    <p:sldId id="320" r:id="rId26"/>
    <p:sldId id="341" r:id="rId27"/>
    <p:sldId id="342" r:id="rId28"/>
    <p:sldId id="343" r:id="rId29"/>
    <p:sldId id="310" r:id="rId30"/>
    <p:sldId id="319" r:id="rId31"/>
    <p:sldId id="311" r:id="rId32"/>
    <p:sldId id="312" r:id="rId33"/>
    <p:sldId id="330" r:id="rId34"/>
    <p:sldId id="313" r:id="rId35"/>
    <p:sldId id="333" r:id="rId36"/>
    <p:sldId id="314" r:id="rId37"/>
    <p:sldId id="348" r:id="rId38"/>
    <p:sldId id="347" r:id="rId39"/>
    <p:sldId id="334" r:id="rId40"/>
    <p:sldId id="345" r:id="rId41"/>
    <p:sldId id="34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1D108-6651-7696-280F-2CEEEDC06350}" name="Visser, E, Mnr [21595240@sun.ac.za]" initials="V[" userId="S::21595240@sun.ac.za::e825ca50-b2c7-468d-a951-6c7f1938a5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78" autoAdjust="0"/>
  </p:normalViewPr>
  <p:slideViewPr>
    <p:cSldViewPr snapToGrid="0">
      <p:cViewPr>
        <p:scale>
          <a:sx n="75" d="100"/>
          <a:sy n="75" d="100"/>
        </p:scale>
        <p:origin x="2592" y="5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FADC05-3FCE-AA03-7200-B0ACB67E3F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585B-2B1A-1374-AC71-6AB556415B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547BC-50C2-42F3-B3CC-65C7688C7AD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08648-1BF0-1374-F5C6-31026305B1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5434-8548-827D-EFB6-6535F0FA58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3654A-A70A-49CA-B165-3CB9BC5BC4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0046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1EB4E-6376-4CE9-A6FE-8DECBACD2381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42D5-6E1A-484C-9E8F-C6AC834CA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79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 = velocity vector ,</a:t>
            </a:r>
          </a:p>
          <a:p>
            <a:r>
              <a:rPr lang="en-GB" dirty="0"/>
              <a:t>N =position vector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42D5-6E1A-484C-9E8F-C6AC834CA9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3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Straight-Line stability: If new path is straight after a disturbance in yaw the craft is said to have straight-line stability. Uncontrolled vessels new path will differ from initial path due to no restoring forces</a:t>
            </a:r>
          </a:p>
          <a:p>
            <a:endParaRPr lang="en-GB" dirty="0"/>
          </a:p>
          <a:p>
            <a:r>
              <a:rPr lang="en-GB" dirty="0"/>
              <a:t>Directional Stability: Direction stability requires the final path to be parallel to the initial path that is obtained</a:t>
            </a:r>
          </a:p>
          <a:p>
            <a:endParaRPr lang="en-GB" dirty="0"/>
          </a:p>
          <a:p>
            <a:r>
              <a:rPr lang="en-GB" dirty="0"/>
              <a:t>Positional Motion Stability: Position Motion Stability implies that the vessel should return to its original path after its disturbance</a:t>
            </a:r>
          </a:p>
          <a:p>
            <a:endParaRPr lang="en-GB" dirty="0"/>
          </a:p>
          <a:p>
            <a:r>
              <a:rPr lang="en-GB" dirty="0" err="1"/>
              <a:t>Xd</a:t>
            </a:r>
            <a:r>
              <a:rPr lang="en-GB" dirty="0"/>
              <a:t> = course angle to </a:t>
            </a:r>
            <a:r>
              <a:rPr lang="en-GB" dirty="0" err="1"/>
              <a:t>psi_d</a:t>
            </a:r>
            <a:r>
              <a:rPr lang="en-GB" dirty="0"/>
              <a:t> the heading angle with the knowledge of beta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42D5-6E1A-484C-9E8F-C6AC834CA9C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63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15638286\Dropbox\MEng\Presentation\Images\TitlePage\SUCrest.png">
            <a:extLst>
              <a:ext uri="{FF2B5EF4-FFF2-40B4-BE49-F238E27FC236}">
                <a16:creationId xmlns:a16="http://schemas.microsoft.com/office/drawing/2014/main" id="{25A3B9E4-9837-C144-DB3F-FE6738E89E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823641"/>
            <a:ext cx="3157537" cy="154146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516BB-748C-347C-5376-A2DD530F9B58}"/>
              </a:ext>
            </a:extLst>
          </p:cNvPr>
          <p:cNvSpPr txBox="1"/>
          <p:nvPr userDrawn="1"/>
        </p:nvSpPr>
        <p:spPr>
          <a:xfrm>
            <a:off x="3474879" y="2220440"/>
            <a:ext cx="347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tx2"/>
                </a:solidFill>
                <a:latin typeface="Helvetica" pitchFamily="2" charset="0"/>
              </a:rPr>
              <a:t>Ruben van Tonder</a:t>
            </a:r>
            <a:endParaRPr lang="en-ZA" sz="2400" b="0" i="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2203F8FC-15A3-68DB-3FFA-0D33517AF338}"/>
              </a:ext>
            </a:extLst>
          </p:cNvPr>
          <p:cNvSpPr txBox="1">
            <a:spLocks/>
          </p:cNvSpPr>
          <p:nvPr userDrawn="1"/>
        </p:nvSpPr>
        <p:spPr>
          <a:xfrm>
            <a:off x="2555776" y="4437112"/>
            <a:ext cx="5328592" cy="886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itchFamily="34" charset="0"/>
              </a:rPr>
              <a:t>Supervisor: Prof. Engelbrecht &amp; Prof. Versfeld</a:t>
            </a:r>
            <a:endParaRPr lang="en-ZA" sz="1800" b="0" i="0" dirty="0">
              <a:solidFill>
                <a:schemeClr val="tx2"/>
              </a:solidFill>
              <a:latin typeface="Helvetica" pitchFamily="2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18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itchFamily="34" charset="0"/>
              </a:rPr>
              <a:t>Department</a:t>
            </a:r>
            <a:r>
              <a:rPr kumimoji="0" lang="en-ZA" sz="1800" b="0" i="1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itchFamily="34" charset="0"/>
              </a:rPr>
              <a:t> of Electrical &amp; Electronic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ZA" b="0" i="0" baseline="0" dirty="0">
              <a:solidFill>
                <a:schemeClr val="tx2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1DE45-B77C-0986-C028-A19CED28596C}"/>
              </a:ext>
            </a:extLst>
          </p:cNvPr>
          <p:cNvSpPr txBox="1"/>
          <p:nvPr userDrawn="1"/>
        </p:nvSpPr>
        <p:spPr>
          <a:xfrm>
            <a:off x="1568516" y="724311"/>
            <a:ext cx="741061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0" i="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Development and Control of an Autonomous Racing Sailboat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DD20D-0B55-6B95-1090-55C15E9438BC}"/>
              </a:ext>
            </a:extLst>
          </p:cNvPr>
          <p:cNvSpPr txBox="1"/>
          <p:nvPr userDrawn="1"/>
        </p:nvSpPr>
        <p:spPr>
          <a:xfrm>
            <a:off x="4382842" y="5139282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tx2"/>
                </a:solidFill>
              </a:rPr>
              <a:t>August 16th, 2023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0CE891-FF7A-2B21-7F03-F1C14144FF07}"/>
              </a:ext>
            </a:extLst>
          </p:cNvPr>
          <p:cNvSpPr/>
          <p:nvPr userDrawn="1"/>
        </p:nvSpPr>
        <p:spPr>
          <a:xfrm>
            <a:off x="0" y="6623436"/>
            <a:ext cx="1403648" cy="2345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5B5C0-6591-1765-DE76-16347B0183E0}"/>
              </a:ext>
            </a:extLst>
          </p:cNvPr>
          <p:cNvSpPr/>
          <p:nvPr userDrawn="1"/>
        </p:nvSpPr>
        <p:spPr>
          <a:xfrm>
            <a:off x="1594478" y="6623436"/>
            <a:ext cx="1103122" cy="214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A9CB18-1CB8-96BA-3DC3-317CB6B6B146}"/>
              </a:ext>
            </a:extLst>
          </p:cNvPr>
          <p:cNvSpPr/>
          <p:nvPr userDrawn="1"/>
        </p:nvSpPr>
        <p:spPr>
          <a:xfrm>
            <a:off x="2888430" y="6623436"/>
            <a:ext cx="6090702" cy="2345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693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CE0456-0DC9-4DEB-2824-52E29EFC43F4}"/>
              </a:ext>
            </a:extLst>
          </p:cNvPr>
          <p:cNvSpPr/>
          <p:nvPr userDrawn="1"/>
        </p:nvSpPr>
        <p:spPr>
          <a:xfrm>
            <a:off x="1740249" y="851313"/>
            <a:ext cx="7188200" cy="78990"/>
          </a:xfrm>
          <a:prstGeom prst="rect">
            <a:avLst/>
          </a:prstGeom>
          <a:gradFill flip="none" rotWithShape="1">
            <a:gsLst>
              <a:gs pos="60000">
                <a:srgbClr val="486180">
                  <a:alpha val="58000"/>
                </a:srgbClr>
              </a:gs>
              <a:gs pos="0">
                <a:srgbClr val="17375E"/>
              </a:gs>
              <a:gs pos="100000">
                <a:schemeClr val="bg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4400" dirty="0">
              <a:ln w="12700">
                <a:solidFill>
                  <a:schemeClr val="tx1"/>
                </a:solidFill>
              </a:ln>
              <a:solidFill>
                <a:srgbClr val="F8C300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54904EFD-7145-16A2-8DC7-6F9A60083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0249" y="196317"/>
            <a:ext cx="7188200" cy="64735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en-ZA" sz="36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ZA" dirty="0"/>
              <a:t>placeholder 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FEF1E514-36A6-B119-0F2A-E04E399456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49" y="1137423"/>
            <a:ext cx="7188200" cy="534143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ZA" sz="2000" dirty="0"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ZA" dirty="0"/>
              <a:t>placeholder content</a:t>
            </a:r>
          </a:p>
        </p:txBody>
      </p:sp>
    </p:spTree>
    <p:extLst>
      <p:ext uri="{BB962C8B-B14F-4D97-AF65-F5344CB8AC3E}">
        <p14:creationId xmlns:p14="http://schemas.microsoft.com/office/powerpoint/2010/main" val="4115662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862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A961D-C32E-00C4-19B2-A084367302AA}"/>
              </a:ext>
            </a:extLst>
          </p:cNvPr>
          <p:cNvSpPr/>
          <p:nvPr userDrawn="1"/>
        </p:nvSpPr>
        <p:spPr>
          <a:xfrm>
            <a:off x="0" y="0"/>
            <a:ext cx="1403648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26315-F1E4-DDD5-0641-C5FDC0C0CA9F}"/>
              </a:ext>
            </a:extLst>
          </p:cNvPr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AAFD1-CD63-F050-09BE-5A3507BFC1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" y="188640"/>
            <a:ext cx="1276213" cy="84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8038F5-0B32-2752-5608-A56511E3F253}"/>
              </a:ext>
            </a:extLst>
          </p:cNvPr>
          <p:cNvSpPr txBox="1"/>
          <p:nvPr userDrawn="1"/>
        </p:nvSpPr>
        <p:spPr>
          <a:xfrm>
            <a:off x="1" y="6596261"/>
            <a:ext cx="1403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16 August 2023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0C6768-E069-8E93-EAF0-381A15D26F04}"/>
              </a:ext>
            </a:extLst>
          </p:cNvPr>
          <p:cNvGrpSpPr/>
          <p:nvPr userDrawn="1"/>
        </p:nvGrpSpPr>
        <p:grpSpPr>
          <a:xfrm>
            <a:off x="0" y="6452517"/>
            <a:ext cx="9148109" cy="144835"/>
            <a:chOff x="-1" y="6453336"/>
            <a:chExt cx="9148109" cy="14483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588886-2953-D98B-10A7-74FFD82BA5E1}"/>
                </a:ext>
              </a:extLst>
            </p:cNvPr>
            <p:cNvCxnSpPr/>
            <p:nvPr userDrawn="1"/>
          </p:nvCxnSpPr>
          <p:spPr>
            <a:xfrm flipH="1">
              <a:off x="0" y="6453336"/>
              <a:ext cx="9144000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398AD3-B2F2-6D79-162C-64805E165898}"/>
                </a:ext>
              </a:extLst>
            </p:cNvPr>
            <p:cNvGrpSpPr/>
            <p:nvPr userDrawn="1"/>
          </p:nvGrpSpPr>
          <p:grpSpPr>
            <a:xfrm rot="5400000">
              <a:off x="4537573" y="1987635"/>
              <a:ext cx="72962" cy="9148109"/>
              <a:chOff x="2123728" y="116632"/>
              <a:chExt cx="72008" cy="68580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98C6620-2D83-A675-C52C-B3520A2E9A75}"/>
                  </a:ext>
                </a:extLst>
              </p:cNvPr>
              <p:cNvCxnSpPr/>
              <p:nvPr userDrawn="1"/>
            </p:nvCxnSpPr>
            <p:spPr>
              <a:xfrm>
                <a:off x="2123728" y="116632"/>
                <a:ext cx="0" cy="685800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D54EC6C-FD7D-BAF1-9803-9A8E1B27F4D2}"/>
                  </a:ext>
                </a:extLst>
              </p:cNvPr>
              <p:cNvCxnSpPr/>
              <p:nvPr userDrawn="1"/>
            </p:nvCxnSpPr>
            <p:spPr>
              <a:xfrm>
                <a:off x="2195736" y="116632"/>
                <a:ext cx="0" cy="68580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149F5C-10FA-0B98-C706-71083711BFDC}"/>
              </a:ext>
            </a:extLst>
          </p:cNvPr>
          <p:cNvGrpSpPr/>
          <p:nvPr userDrawn="1"/>
        </p:nvGrpSpPr>
        <p:grpSpPr>
          <a:xfrm>
            <a:off x="1403648" y="0"/>
            <a:ext cx="144016" cy="6858000"/>
            <a:chOff x="1403648" y="0"/>
            <a:chExt cx="144016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B9D30B-CA4A-CF6E-004F-950B6A4A6A98}"/>
                </a:ext>
              </a:extLst>
            </p:cNvPr>
            <p:cNvCxnSpPr/>
            <p:nvPr userDrawn="1"/>
          </p:nvCxnSpPr>
          <p:spPr>
            <a:xfrm>
              <a:off x="1403648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D03479-3609-6A63-AE51-BEAF071C45A8}"/>
                </a:ext>
              </a:extLst>
            </p:cNvPr>
            <p:cNvCxnSpPr/>
            <p:nvPr userDrawn="1"/>
          </p:nvCxnSpPr>
          <p:spPr>
            <a:xfrm>
              <a:off x="1475656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D56724-219A-6B49-24C1-1B5B6B0F1EEB}"/>
                </a:ext>
              </a:extLst>
            </p:cNvPr>
            <p:cNvCxnSpPr/>
            <p:nvPr userDrawn="1"/>
          </p:nvCxnSpPr>
          <p:spPr>
            <a:xfrm>
              <a:off x="1547664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E84FE9-DF1A-8636-6B59-E14CBCA2CCD0}"/>
              </a:ext>
            </a:extLst>
          </p:cNvPr>
          <p:cNvSpPr txBox="1"/>
          <p:nvPr userDrawn="1"/>
        </p:nvSpPr>
        <p:spPr>
          <a:xfrm>
            <a:off x="2668686" y="6599133"/>
            <a:ext cx="647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Development and Control of an Autonomous Racing Sailboat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BDD7FF-7B1A-0130-EF76-5597913F5B7B}"/>
              </a:ext>
            </a:extLst>
          </p:cNvPr>
          <p:cNvSpPr txBox="1"/>
          <p:nvPr userDrawn="1"/>
        </p:nvSpPr>
        <p:spPr>
          <a:xfrm>
            <a:off x="1547662" y="6589176"/>
            <a:ext cx="119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R van Tonder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412800-1512-CC1F-8ADE-430D973089AF}"/>
              </a:ext>
            </a:extLst>
          </p:cNvPr>
          <p:cNvGrpSpPr/>
          <p:nvPr userDrawn="1"/>
        </p:nvGrpSpPr>
        <p:grpSpPr>
          <a:xfrm>
            <a:off x="2745743" y="6596261"/>
            <a:ext cx="123104" cy="261739"/>
            <a:chOff x="1403648" y="0"/>
            <a:chExt cx="144016" cy="68580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BEB436-A775-D5D8-6297-20D3F0AA1E65}"/>
                </a:ext>
              </a:extLst>
            </p:cNvPr>
            <p:cNvCxnSpPr/>
            <p:nvPr userDrawn="1"/>
          </p:nvCxnSpPr>
          <p:spPr>
            <a:xfrm>
              <a:off x="1403648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6EBC25-7543-3D28-81FE-C646E79E4150}"/>
                </a:ext>
              </a:extLst>
            </p:cNvPr>
            <p:cNvCxnSpPr/>
            <p:nvPr userDrawn="1"/>
          </p:nvCxnSpPr>
          <p:spPr>
            <a:xfrm>
              <a:off x="1475656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D989D7-6056-C7A4-4A5C-8390D7B11F81}"/>
                </a:ext>
              </a:extLst>
            </p:cNvPr>
            <p:cNvCxnSpPr/>
            <p:nvPr userDrawn="1"/>
          </p:nvCxnSpPr>
          <p:spPr>
            <a:xfrm>
              <a:off x="1547664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4CF968-DBF4-A1E5-C5D6-3473A0F571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" y="4927226"/>
            <a:ext cx="732012" cy="14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409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66A46B-C8FC-3AFE-87E3-B3F76B3E2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D61CA-07C3-B850-4D23-41EC5E79BC3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Added Mass Matrix </a:t>
                </a:r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9715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>
                    <a:solidFill>
                      <a:srgbClr val="002060"/>
                    </a:solidFill>
                  </a:rPr>
                  <a:t>Rigid body Coriolis Matrix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𝑚𝑢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𝑚𝑢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>
                    <a:solidFill>
                      <a:srgbClr val="002060"/>
                    </a:solidFill>
                  </a:rPr>
                  <a:t>Hydrodynamic Coriolis Matrix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D61CA-07C3-B850-4D23-41EC5E79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D95C3E-00BB-5BA8-4E0B-2598CFF0C34D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09115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D9D32-7008-8427-A94C-824676069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6965AF-91F2-8F6F-96B6-166B859CC82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Linear Damping Matrix</a:t>
                </a:r>
                <a:endParaRPr lang="en-GB" sz="1800" i="1" dirty="0">
                  <a:solidFill>
                    <a:srgbClr val="002060"/>
                  </a:solidFill>
                </a:endParaRPr>
              </a:p>
              <a:p>
                <a:pPr marL="9715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/>
                  <a:t>Restoration Matrix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1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6965AF-91F2-8F6F-96B6-166B859CC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6AB17E-5056-0CFF-C53E-05685B90DA62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0043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D00A6A-E71B-9483-B8B6-52EAC68B6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9FBE-D344-322B-9831-BA2FA76669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49880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Assumptions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The sailboat is assumed to be rigid with 4-DOF: surge, sway, roll and yaw motions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The sails are combined into one effective sail area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The sail, keel and rudder is modelled as rigid foils and computed independently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Friction forces are considered as linear damping elements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Added mass and Coriolis coefficients are modelled as constants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Environmental forces are modelled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Servo motor delays for the sail and rudder is modelled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2060"/>
                </a:solidFill>
              </a:rPr>
              <a:t>Environmental Forces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Waves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Wind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rgbClr val="002060"/>
                </a:solidFill>
              </a:rPr>
              <a:t>Ocean Currents</a:t>
            </a:r>
          </a:p>
          <a:p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F1D84-3B33-B145-C0C0-657D18A21F0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A9D95-20C6-C18B-0541-2CDEDACF69AD}"/>
              </a:ext>
            </a:extLst>
          </p:cNvPr>
          <p:cNvSpPr txBox="1"/>
          <p:nvPr/>
        </p:nvSpPr>
        <p:spPr>
          <a:xfrm>
            <a:off x="1740249" y="6194323"/>
            <a:ext cx="8091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[Modeling and Nonlinear Heading Control for Sailing Yachts, L. Xiao and J. Jouffroy]</a:t>
            </a:r>
          </a:p>
        </p:txBody>
      </p:sp>
    </p:spTree>
    <p:extLst>
      <p:ext uri="{BB962C8B-B14F-4D97-AF65-F5344CB8AC3E}">
        <p14:creationId xmlns:p14="http://schemas.microsoft.com/office/powerpoint/2010/main" val="131336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3ED3CF-CA6A-83A3-A2F5-3A05BE30C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287CF-B949-1675-1E06-66EFA80E0284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rawing of a triangle and a pillar&#10;&#10;Description automatically generated">
            <a:extLst>
              <a:ext uri="{FF2B5EF4-FFF2-40B4-BE49-F238E27FC236}">
                <a16:creationId xmlns:a16="http://schemas.microsoft.com/office/drawing/2014/main" id="{8926C887-7109-D58F-6CBF-3DBE86F9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661495" y="1034917"/>
            <a:ext cx="4795100" cy="510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1B8AB-C8EF-39EF-E9B0-1558E416D455}"/>
              </a:ext>
            </a:extLst>
          </p:cNvPr>
          <p:cNvSpPr txBox="1"/>
          <p:nvPr/>
        </p:nvSpPr>
        <p:spPr>
          <a:xfrm>
            <a:off x="2438401" y="4444181"/>
            <a:ext cx="9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3A18E-CD3E-C573-78CF-CF3BEF32A8B6}"/>
              </a:ext>
            </a:extLst>
          </p:cNvPr>
          <p:cNvSpPr txBox="1"/>
          <p:nvPr/>
        </p:nvSpPr>
        <p:spPr>
          <a:xfrm>
            <a:off x="5520814" y="4950542"/>
            <a:ext cx="9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A1DFD-44A9-E220-EEC1-B28D73C5237F}"/>
              </a:ext>
            </a:extLst>
          </p:cNvPr>
          <p:cNvSpPr txBox="1"/>
          <p:nvPr/>
        </p:nvSpPr>
        <p:spPr>
          <a:xfrm>
            <a:off x="6989563" y="3736258"/>
            <a:ext cx="76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C43D3-EB5B-DBAD-8CB8-F6B578C40F46}"/>
              </a:ext>
            </a:extLst>
          </p:cNvPr>
          <p:cNvSpPr txBox="1"/>
          <p:nvPr/>
        </p:nvSpPr>
        <p:spPr>
          <a:xfrm>
            <a:off x="5686789" y="1984502"/>
            <a:ext cx="76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Sail</a:t>
            </a:r>
          </a:p>
        </p:txBody>
      </p:sp>
    </p:spTree>
    <p:extLst>
      <p:ext uri="{BB962C8B-B14F-4D97-AF65-F5344CB8AC3E}">
        <p14:creationId xmlns:p14="http://schemas.microsoft.com/office/powerpoint/2010/main" val="3068098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39815-5347-C49B-E7B7-4369ECDD9D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FAF72-1B5A-22BE-54D0-55D7709AAF7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iagram of a boat&#10;&#10;Description automatically generated">
            <a:extLst>
              <a:ext uri="{FF2B5EF4-FFF2-40B4-BE49-F238E27FC236}">
                <a16:creationId xmlns:a16="http://schemas.microsoft.com/office/drawing/2014/main" id="{6583F363-A97C-128E-C937-551F6BD0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4" y="1375962"/>
            <a:ext cx="3923818" cy="4539936"/>
          </a:xfrm>
          <a:prstGeom prst="rect">
            <a:avLst/>
          </a:prstGeom>
        </p:spPr>
      </p:pic>
      <p:pic>
        <p:nvPicPr>
          <p:cNvPr id="8" name="Picture 7" descr="A diagram of a circle with arrows and lines&#10;&#10;Description automatically generated">
            <a:extLst>
              <a:ext uri="{FF2B5EF4-FFF2-40B4-BE49-F238E27FC236}">
                <a16:creationId xmlns:a16="http://schemas.microsoft.com/office/drawing/2014/main" id="{27DB3CA7-EC7C-B61D-09C9-FA3344AD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49" y="1502555"/>
            <a:ext cx="3775587" cy="44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C2C1C-BE46-4E55-BC09-95243CBA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8B0E0-D5DB-F6D9-A1CF-6F9D7AA9002E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computer screen shot of a sailboat simulator&#10;&#10;Description automatically generated">
            <a:extLst>
              <a:ext uri="{FF2B5EF4-FFF2-40B4-BE49-F238E27FC236}">
                <a16:creationId xmlns:a16="http://schemas.microsoft.com/office/drawing/2014/main" id="{8F440B67-13AF-A94A-2E35-0967D866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20" y="1606892"/>
            <a:ext cx="7628480" cy="37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6E269-DCE6-D5FB-A456-ED35B44F5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D9D07-D441-15BD-9119-CBCD37C19E07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1C4F8F-6551-81F3-0D40-458438D7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03" r="50000"/>
          <a:stretch/>
        </p:blipFill>
        <p:spPr>
          <a:xfrm>
            <a:off x="2357716" y="967626"/>
            <a:ext cx="5602942" cy="278084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9C272C0-1462-58AC-9398-B2305F46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786"/>
          <a:stretch/>
        </p:blipFill>
        <p:spPr>
          <a:xfrm>
            <a:off x="2357716" y="3872423"/>
            <a:ext cx="5602942" cy="27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A4E67C-8241-C904-960E-E77CE7E8A4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 System</a:t>
            </a: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DD8C561E-BDAF-91F2-4202-FB1064CF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77" y="2770239"/>
            <a:ext cx="7407944" cy="307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36E63-3D7A-7BE6-C7A8-D1912222A05A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0F74AA-9A22-6D39-AB46-AC517B36D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233142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Motion control system tasks consist of making a ship follow a desired trajectory, which is defined in terms of a ship’s position, velocity and acceleration </a:t>
            </a:r>
            <a:endParaRPr lang="en-GB" sz="2000" dirty="0">
              <a:solidFill>
                <a:srgbClr val="002060"/>
              </a:solidFill>
            </a:endParaRPr>
          </a:p>
          <a:p>
            <a:pPr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45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B4D81-6346-3C65-860B-EB03AA7D6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45D41-0750-A8F2-58BF-C57BF226BCB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8" name="Picture 7" descr="A line drawing of a sailboat&#10;&#10;Description automatically generated">
            <a:extLst>
              <a:ext uri="{FF2B5EF4-FFF2-40B4-BE49-F238E27FC236}">
                <a16:creationId xmlns:a16="http://schemas.microsoft.com/office/drawing/2014/main" id="{8FAE1C21-BC7C-189A-1B19-91380591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64" y="1538408"/>
            <a:ext cx="5725870" cy="4881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4D34D-AB86-ECDB-A46B-FD363C632C2B}"/>
              </a:ext>
            </a:extLst>
          </p:cNvPr>
          <p:cNvSpPr txBox="1"/>
          <p:nvPr/>
        </p:nvSpPr>
        <p:spPr>
          <a:xfrm>
            <a:off x="2337432" y="1479546"/>
            <a:ext cx="3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50D1B-1B45-D3C1-9D62-56D8A96B799A}"/>
              </a:ext>
            </a:extLst>
          </p:cNvPr>
          <p:cNvSpPr txBox="1"/>
          <p:nvPr/>
        </p:nvSpPr>
        <p:spPr>
          <a:xfrm>
            <a:off x="7571809" y="5815792"/>
            <a:ext cx="3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87327-A683-639C-00B0-467AEF094CF4}"/>
              </a:ext>
            </a:extLst>
          </p:cNvPr>
          <p:cNvSpPr txBox="1"/>
          <p:nvPr/>
        </p:nvSpPr>
        <p:spPr>
          <a:xfrm>
            <a:off x="3023233" y="4980220"/>
            <a:ext cx="89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(Es, 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15F65-1DF0-F1A0-6C3C-DAED47C5AC9E}"/>
              </a:ext>
            </a:extLst>
          </p:cNvPr>
          <p:cNvSpPr txBox="1"/>
          <p:nvPr/>
        </p:nvSpPr>
        <p:spPr>
          <a:xfrm>
            <a:off x="4164896" y="5164886"/>
            <a:ext cx="122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 waypoint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EE351-9FC8-2E36-1216-85F343626B80}"/>
              </a:ext>
            </a:extLst>
          </p:cNvPr>
          <p:cNvSpPr txBox="1"/>
          <p:nvPr/>
        </p:nvSpPr>
        <p:spPr>
          <a:xfrm>
            <a:off x="5574709" y="2424867"/>
            <a:ext cx="137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Destination waypoint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11E88-3FD7-5A42-123B-186C310CC1FE}"/>
              </a:ext>
            </a:extLst>
          </p:cNvPr>
          <p:cNvSpPr txBox="1"/>
          <p:nvPr/>
        </p:nvSpPr>
        <p:spPr>
          <a:xfrm>
            <a:off x="6885054" y="3059668"/>
            <a:ext cx="10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(Ed, Nd)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C58A96-8098-99AC-0905-AB0EBCC41ACB}"/>
              </a:ext>
            </a:extLst>
          </p:cNvPr>
          <p:cNvCxnSpPr>
            <a:cxnSpLocks/>
          </p:cNvCxnSpPr>
          <p:nvPr/>
        </p:nvCxnSpPr>
        <p:spPr>
          <a:xfrm>
            <a:off x="5607399" y="4023360"/>
            <a:ext cx="458121" cy="51054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2C9D63-DB3B-CB89-5E3B-FA07A0A5AB43}"/>
              </a:ext>
            </a:extLst>
          </p:cNvPr>
          <p:cNvSpPr txBox="1"/>
          <p:nvPr/>
        </p:nvSpPr>
        <p:spPr>
          <a:xfrm>
            <a:off x="5921817" y="3979202"/>
            <a:ext cx="129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Cross-track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F0CFF-D7E8-91E1-85E8-8ABF5ABC129B}"/>
              </a:ext>
            </a:extLst>
          </p:cNvPr>
          <p:cNvSpPr txBox="1"/>
          <p:nvPr/>
        </p:nvSpPr>
        <p:spPr>
          <a:xfrm>
            <a:off x="5991607" y="5720577"/>
            <a:ext cx="89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(E, N)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650B51-E51E-144A-57E0-32C007E2C2D9}"/>
              </a:ext>
            </a:extLst>
          </p:cNvPr>
          <p:cNvCxnSpPr>
            <a:cxnSpLocks/>
          </p:cNvCxnSpPr>
          <p:nvPr/>
        </p:nvCxnSpPr>
        <p:spPr>
          <a:xfrm>
            <a:off x="4043439" y="4517231"/>
            <a:ext cx="0" cy="716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C626B9-5260-DC23-DCB5-29EF0C485201}"/>
              </a:ext>
            </a:extLst>
          </p:cNvPr>
          <p:cNvCxnSpPr/>
          <p:nvPr/>
        </p:nvCxnSpPr>
        <p:spPr>
          <a:xfrm>
            <a:off x="4040981" y="4679156"/>
            <a:ext cx="511969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8EE699-DF95-CD1D-C996-6B635EDD3BC6}"/>
              </a:ext>
            </a:extLst>
          </p:cNvPr>
          <p:cNvSpPr txBox="1"/>
          <p:nvPr/>
        </p:nvSpPr>
        <p:spPr>
          <a:xfrm>
            <a:off x="2787555" y="3656036"/>
            <a:ext cx="151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track heading angle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7BC1A8-8911-6555-DCA4-B1E28054042B}"/>
              </a:ext>
            </a:extLst>
          </p:cNvPr>
          <p:cNvCxnSpPr/>
          <p:nvPr/>
        </p:nvCxnSpPr>
        <p:spPr>
          <a:xfrm>
            <a:off x="4040981" y="4278630"/>
            <a:ext cx="255984" cy="400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6DAD6A4-FBD6-0C83-3E7D-A123CD7B7573}"/>
              </a:ext>
            </a:extLst>
          </p:cNvPr>
          <p:cNvSpPr/>
          <p:nvPr/>
        </p:nvSpPr>
        <p:spPr>
          <a:xfrm>
            <a:off x="4596111" y="1495059"/>
            <a:ext cx="352425" cy="929808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AA7B02-2A7D-4103-7E94-F9CDC8546390}"/>
              </a:ext>
            </a:extLst>
          </p:cNvPr>
          <p:cNvSpPr txBox="1"/>
          <p:nvPr/>
        </p:nvSpPr>
        <p:spPr>
          <a:xfrm>
            <a:off x="4874177" y="1369671"/>
            <a:ext cx="20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Direction (North-to-South) </a:t>
            </a:r>
          </a:p>
        </p:txBody>
      </p:sp>
    </p:spTree>
    <p:extLst>
      <p:ext uri="{BB962C8B-B14F-4D97-AF65-F5344CB8AC3E}">
        <p14:creationId xmlns:p14="http://schemas.microsoft.com/office/powerpoint/2010/main" val="44611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A2AD73-97CB-BBB4-8806-32AB3F7D6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3D2B6-A9A3-82DE-C21A-F6F49C758FD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5368152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Responsible for controlling to rudder angle to steer the sailboat in the desired direction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PID </a:t>
                </a:r>
                <a:r>
                  <a:rPr lang="en-GB" sz="2000" dirty="0">
                    <a:solidFill>
                      <a:srgbClr val="002060"/>
                    </a:solidFill>
                  </a:rPr>
                  <a:t>Controller</a:t>
                </a:r>
                <a:r>
                  <a:rPr lang="en-GB" sz="2000" dirty="0"/>
                  <a:t> </a:t>
                </a:r>
              </a:p>
              <a:p>
                <a:pPr marL="1143000" lvl="1" indent="-457200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002060"/>
                    </a:solidFill>
                  </a:rPr>
                  <a:t>P for straight-line stability</a:t>
                </a:r>
              </a:p>
              <a:p>
                <a:pPr marL="1143000" lvl="1" indent="-457200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002060"/>
                    </a:solidFill>
                  </a:rPr>
                  <a:t>D for directional stability</a:t>
                </a:r>
              </a:p>
              <a:p>
                <a:pPr marL="1143000" lvl="1" indent="-457200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002060"/>
                    </a:solidFill>
                  </a:rPr>
                  <a:t>I for positional motion stability 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</a:rPr>
                  <a:t>Controller is designed using Nomoto’s first order system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2060"/>
                    </a:solidFill>
                  </a:rPr>
                  <a:t> 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,K = gain constant and T = time constant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sz="2000" dirty="0">
                    <a:solidFill>
                      <a:srgbClr val="002060"/>
                    </a:solidFill>
                  </a:rPr>
                  <a:t>Values for K and T is determined through Kempf’s zig-zag test</a:t>
                </a:r>
              </a:p>
              <a:p>
                <a:endParaRPr lang="en-GB" sz="2000" dirty="0">
                  <a:solidFill>
                    <a:srgbClr val="002060"/>
                  </a:solidFill>
                </a:endParaRPr>
              </a:p>
              <a:p>
                <a:pPr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3D2B6-A9A3-82DE-C21A-F6F49C758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5368152"/>
              </a:xfrm>
              <a:blipFill>
                <a:blip r:embed="rId3"/>
                <a:stretch>
                  <a:fillRect l="-763" t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B6CD69-33D5-ECA1-5B1B-E043B09606CD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3957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6B1C92-33EC-FFF6-32C2-39BFBE8A19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4CA4-99B7-82FF-1D39-A4CC54FBE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Overview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Sailboat Simulation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Motion Control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dirty="0"/>
              <a:t>   Future 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551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26F911-C741-2DC2-E702-92F48EC445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F40AF-8B2E-778E-C50F-5F7B02C030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9866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Zig-Zag Test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K = 2.6005 &amp; T = 0.4364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00D19-5E23-DEF9-8D05-A147DD3663A4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126C286-6900-1BBD-1980-FDCBA84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31" y="1951463"/>
            <a:ext cx="6774835" cy="45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A5DEF-6B39-716E-03BC-236DA1AB3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EE04C-5375-2056-84C8-C4A89A69669F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EB565073-76EE-A7D3-9A8E-C266A3DE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1" y="2761300"/>
            <a:ext cx="7153116" cy="264061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132F20-556E-9BC3-D40C-712B0828E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9866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Flipping zig-zag test, switching between a 20- and -20-degrees yaw angle</a:t>
            </a:r>
          </a:p>
        </p:txBody>
      </p:sp>
    </p:spTree>
    <p:extLst>
      <p:ext uri="{BB962C8B-B14F-4D97-AF65-F5344CB8AC3E}">
        <p14:creationId xmlns:p14="http://schemas.microsoft.com/office/powerpoint/2010/main" val="115410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D3694-D183-065B-5E28-1A3FCB7800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Steering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122D3-05DD-1345-E0E7-B7D5207403EC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A6BB47D0-4D0B-F990-005F-4E9FB984E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46"/>
          <a:stretch/>
        </p:blipFill>
        <p:spPr>
          <a:xfrm>
            <a:off x="1890802" y="3883983"/>
            <a:ext cx="6933996" cy="2556146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1D602039-DC6B-4BEA-9E8C-0DDD287E4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23"/>
          <a:stretch/>
        </p:blipFill>
        <p:spPr>
          <a:xfrm>
            <a:off x="1843895" y="1375962"/>
            <a:ext cx="6980903" cy="24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1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DA6B1-B4BC-39C2-7DE0-DA8834DF8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Heading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291C3-DF28-3D47-81F0-69E67745DAB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F9C24B70-8F57-37A6-E063-631625FD110E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2523878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Heading Controller switches between three states</a:t>
                </a:r>
              </a:p>
              <a:p>
                <a:pPr marL="1143000" lvl="1" indent="-457200">
                  <a:buFont typeface="+mj-lt"/>
                  <a:buAutoNum type="arabicPeriod"/>
                </a:pPr>
                <a:r>
                  <a:rPr lang="en-GB" sz="1800" dirty="0">
                    <a:solidFill>
                      <a:srgbClr val="002060"/>
                    </a:solidFill>
                  </a:rPr>
                  <a:t>Normal Sailing</a:t>
                </a:r>
              </a:p>
              <a:p>
                <a:pPr marL="1143000" lvl="1" indent="-457200">
                  <a:buFont typeface="+mj-lt"/>
                  <a:buAutoNum type="arabicPeriod"/>
                </a:pPr>
                <a:r>
                  <a:rPr lang="en-GB" sz="1800" dirty="0">
                    <a:solidFill>
                      <a:srgbClr val="002060"/>
                    </a:solidFill>
                  </a:rPr>
                  <a:t>Tacking</a:t>
                </a:r>
              </a:p>
              <a:p>
                <a:pPr marL="1143000" lvl="1" indent="-457200">
                  <a:buFont typeface="+mj-lt"/>
                  <a:buAutoNum type="arabicPeriod"/>
                </a:pPr>
                <a:r>
                  <a:rPr lang="en-GB" sz="1800" dirty="0">
                    <a:solidFill>
                      <a:srgbClr val="002060"/>
                    </a:solidFill>
                  </a:rPr>
                  <a:t>Jibing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dirty="0">
                    <a:solidFill>
                      <a:srgbClr val="002060"/>
                    </a:solidFill>
                  </a:rPr>
                  <a:t>S0: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45</m:t>
                    </m:r>
                    <m:sSub>
                      <m:sSubPr>
                        <m:ctrlPr>
                          <a:rPr lang="el-G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l-G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&lt;135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, S1: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l-G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, S2: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l-G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en-GB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r>
                  <a:rPr lang="en-GB" dirty="0">
                    <a:solidFill>
                      <a:srgbClr val="002060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−180&lt;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&lt; 180)</a:t>
                </a: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F9C24B70-8F57-37A6-E063-631625FD1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2523878"/>
              </a:xfrm>
              <a:blipFill>
                <a:blip r:embed="rId2"/>
                <a:stretch>
                  <a:fillRect l="-763" t="-26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4ECB77E4-4B4A-D6AB-2515-3E355217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31" y="3468843"/>
            <a:ext cx="7456436" cy="25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30FEA5-D46B-82A1-9166-31FDFF498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dirty="0"/>
              <a:t>Motion Control: Path Following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539444-62BD-0AB8-7C1E-0B3BEB97725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GB" dirty="0"/>
                  <a:t>Aims to align the velocity and LOS vector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desired course angle is computed using the lookahead-based steering law,</a:t>
                </a:r>
              </a:p>
              <a:p>
                <a:pPr marL="1143000" lvl="1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sSub>
                          <m:sSubPr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539444-62BD-0AB8-7C1E-0B3BEB977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ED8A7A-E88D-42DF-03B5-DF52A7AFDE90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8F127-6F20-545F-91FD-C67EC313B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1" t="1724"/>
          <a:stretch/>
        </p:blipFill>
        <p:spPr>
          <a:xfrm>
            <a:off x="3194787" y="2644877"/>
            <a:ext cx="4661415" cy="383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1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69516-9ABF-1A7A-A913-0F4CDC940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dirty="0"/>
              <a:t>Motion Control: Path Following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CF0A58-3A6A-D17C-08A1-D71BDCB82A8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/>
                  <a:t>Control Objective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is satisfied by transforming course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to heading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/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/>
                  <a:t>This requires knowledge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800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dirty="0">
                    <a:solidFill>
                      <a:srgbClr val="002060"/>
                    </a:solidFill>
                  </a:rPr>
                  <a:t>The velocity and LOS vectors are aligned using a heading controller with error signal,</a:t>
                </a:r>
              </a:p>
              <a:p>
                <a:pPr marL="10287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GB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CF0A58-3A6A-D17C-08A1-D71BDCB82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6F42DA-BF2F-F62F-35E8-CF5B642B3602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E83F2-5C71-3A53-071E-9DC69C7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9" y="3616326"/>
            <a:ext cx="6862916" cy="277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32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61B047-4B75-1A74-ABB2-7AB06CE65F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Sail Angle 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8297ED-4F5D-D59C-3E57-E1086423ED4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Control objective is to achieve maximum forward propulsion for a given wind angle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Find maximum value for Fs with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/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 (sail angle)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GB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GB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2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)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−0.5 ∗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𝑎𝑤</m:t>
                        </m:r>
                      </m:sub>
                    </m:sSub>
                  </m:oMath>
                </a14:m>
                <a:r>
                  <a:rPr lang="en-GB" sz="2000" dirty="0"/>
                  <a:t> + a*</a:t>
                </a:r>
                <a:r>
                  <a:rPr lang="el-GR" sz="2000" dirty="0"/>
                  <a:t>φ</a:t>
                </a:r>
                <a:r>
                  <a:rPr lang="en-GB" sz="2000" dirty="0"/>
                  <a:t>				( -180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𝑎𝑤</m:t>
                        </m:r>
                      </m:sub>
                    </m:sSub>
                  </m:oMath>
                </a14:m>
                <a:r>
                  <a:rPr lang="en-GB" sz="2000" dirty="0"/>
                  <a:t> &lt; 180, -60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 &lt; 60)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8297ED-4F5D-D59C-3E57-E1086423E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01CEECF4-3972-BA47-86F9-251A56EB7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2"/>
          <a:stretch/>
        </p:blipFill>
        <p:spPr>
          <a:xfrm>
            <a:off x="3410046" y="3690021"/>
            <a:ext cx="3848606" cy="2641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7DB56-3B51-144B-7C77-9A27ABDBE5C5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50672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943827-7038-1B11-EDBA-A79726B01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Sail Angle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AB23E-D0D6-2471-E982-EAB400336F2D}"/>
              </a:ext>
            </a:extLst>
          </p:cNvPr>
          <p:cNvSpPr txBox="1"/>
          <p:nvPr/>
        </p:nvSpPr>
        <p:spPr>
          <a:xfrm>
            <a:off x="0" y="1375962"/>
            <a:ext cx="13716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Physics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aph showing a graph of sales&#10;&#10;Description automatically generated">
            <a:extLst>
              <a:ext uri="{FF2B5EF4-FFF2-40B4-BE49-F238E27FC236}">
                <a16:creationId xmlns:a16="http://schemas.microsoft.com/office/drawing/2014/main" id="{61D6B06B-6F7B-2C6A-1F04-6AFAB1C9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4" y="1091380"/>
            <a:ext cx="5604387" cy="3032798"/>
          </a:xfrm>
          <a:prstGeom prst="rect">
            <a:avLst/>
          </a:prstGeom>
        </p:spPr>
      </p:pic>
      <p:pic>
        <p:nvPicPr>
          <p:cNvPr id="8" name="Picture 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10E4A6E2-8364-C8C5-1B4B-ACC07C19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64" y="4124177"/>
            <a:ext cx="5604387" cy="2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D166B-7511-021C-753A-483DCF4BF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Tacking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958C4-C087-EB6B-D3A3-4AF7AF2D65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3"/>
            <a:ext cx="7188200" cy="281545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Required to sail into the wind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3 Tacking Controllers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2060"/>
                </a:solidFill>
              </a:rPr>
              <a:t>Direct Tack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2060"/>
                </a:solidFill>
              </a:rPr>
              <a:t>Indirect Tack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2060"/>
                </a:solidFill>
              </a:rPr>
              <a:t>Zone Tacking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2060"/>
                </a:solidFill>
              </a:rPr>
              <a:t>Tacking Controller feeds heading angle into Heading Controller</a:t>
            </a:r>
          </a:p>
          <a:p>
            <a:pPr marL="971550" lvl="1" indent="-285750">
              <a:buFont typeface="Wingdings" panose="05000000000000000000" pitchFamily="2" charset="2"/>
              <a:buChar char="q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7" name="Picture 6" descr="A diagram of a wind sail&#10;&#10;Description automatically generated">
            <a:extLst>
              <a:ext uri="{FF2B5EF4-FFF2-40B4-BE49-F238E27FC236}">
                <a16:creationId xmlns:a16="http://schemas.microsoft.com/office/drawing/2014/main" id="{20CF324C-EF24-A608-E127-54B4E80E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3296265"/>
            <a:ext cx="3718624" cy="3184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AB074A-B38E-4CA4-D427-7995349AFBAE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4032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ADF1F0-F52D-ABE3-8938-7A1D4231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Direct Tack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1E75-D54E-A37E-9C62-2396AB8FB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Direct Tack is defined as a tack maneuver were the cross-track error determines what side the sailboat should tack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95BFD-6D74-8948-BA7D-C993832DF5AF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green line in a black background&#10;&#10;Description automatically generated">
            <a:extLst>
              <a:ext uri="{FF2B5EF4-FFF2-40B4-BE49-F238E27FC236}">
                <a16:creationId xmlns:a16="http://schemas.microsoft.com/office/drawing/2014/main" id="{DA58AD5A-C309-CCD5-5B20-07481C4C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08" y="3020587"/>
            <a:ext cx="7353682" cy="17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DA19F5-B612-BF5E-A570-FEFA48AD0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0249" y="196317"/>
            <a:ext cx="7188200" cy="6473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DF099-924C-7A0A-B4C9-8B020B163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9900" y="842964"/>
            <a:ext cx="7188200" cy="16850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Unmanned wind-powered autonomous surface vehicle (ASV)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Oceanographic research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Low-power Consumption</a:t>
            </a:r>
          </a:p>
          <a:p>
            <a:pPr marL="342900" indent="-342900"/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32059-F124-7CB8-2F70-53AC847FEA2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prstClr val="white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F3133F82-E0C0-05CA-0F3F-47600EDF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412" y="2646175"/>
            <a:ext cx="6813176" cy="38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4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E6318D-C07D-69BF-25F7-096D17246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Direct Tack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5BF15-A4DC-319A-3386-04105F86168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11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D9F54596-4348-E2B3-FDF5-4405100A5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97"/>
          <a:stretch/>
        </p:blipFill>
        <p:spPr>
          <a:xfrm>
            <a:off x="1623708" y="1036201"/>
            <a:ext cx="7403750" cy="2645166"/>
          </a:xfrm>
          <a:prstGeom prst="rect">
            <a:avLst/>
          </a:prstGeo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FD5FEA53-A26F-FD8F-3270-E68448B06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0"/>
          <a:stretch/>
        </p:blipFill>
        <p:spPr>
          <a:xfrm>
            <a:off x="1551989" y="3751004"/>
            <a:ext cx="7483475" cy="27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3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7ACB0-1697-2FA4-FA15-607FB63C7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Indirect Tack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06BFC5-A718-B947-927D-637E13D2275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Indirect Tack is defined as the maneuver when the sailboat aims to only tack once 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This is achieved by sailing out to the lay line and once the lay line is reached tack back to the waypoint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 dirty="0"/>
                      <m:t>ϴ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𝐶𝑟𝑜𝑠𝑠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𝑇𝑟𝑎𝑐𝑘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𝐷𝑖𝑠𝑡𝑎𝑛𝑐𝑒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𝐷𝑖𝑠𝑡𝑎𝑛𝑐𝑒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𝑊𝑎𝑦𝑝𝑜𝑡𝑖𝑛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2000" dirty="0"/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GB" sz="2000" dirty="0"/>
                  <a:t>Switch Tack when </a:t>
                </a:r>
                <a:r>
                  <a:rPr lang="el-GR" sz="2000" dirty="0"/>
                  <a:t>ϴ</a:t>
                </a:r>
                <a:r>
                  <a:rPr lang="en-GB" sz="2000" dirty="0"/>
                  <a:t> = 45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06BFC5-A718-B947-927D-637E13D22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763" t="-1256" r="-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8816ED-6815-88B2-9F1B-8034EA4151B6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D67649A4-F118-E7ED-26C7-9DA5E8365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88"/>
          <a:stretch/>
        </p:blipFill>
        <p:spPr>
          <a:xfrm>
            <a:off x="1589236" y="3675031"/>
            <a:ext cx="7490225" cy="2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76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66C27-716B-8175-3500-BA4F92C22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Indirect Tack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A3459-C954-4C00-EFFC-3155173611C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BA00519B-1420-AB7D-EF00-74C9CF296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15"/>
          <a:stretch/>
        </p:blipFill>
        <p:spPr>
          <a:xfrm>
            <a:off x="1602518" y="1064957"/>
            <a:ext cx="7325931" cy="2314683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E6EBFD-B69A-88A9-619B-A8D88FADD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22"/>
          <a:stretch/>
        </p:blipFill>
        <p:spPr>
          <a:xfrm>
            <a:off x="1602518" y="3468843"/>
            <a:ext cx="7325931" cy="28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7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A7C97-CD76-5BB3-CE48-0F28390E3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Zone Tack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AC50-A569-B204-2E31-9E20DB267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Zone/Dynamic tack considers the wind angle when tacking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A tack switch is only performed when the wind forces 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Define zones 1-6, sailboat tries to remain inside zones 1,2,4 and 5 when tacking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Zones are calculated by offsetting the waypoint heading with wind angle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E1AC3-801B-916C-B676-DB8E5398AAF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C18FB3D1-27E4-2C56-3BDE-AC221EF6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33" y="3297349"/>
            <a:ext cx="5657169" cy="32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4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24949-148A-F02E-E26E-794C2002F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Zone Tack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A6C9F-3CDA-5B71-CDE9-0421341DFD32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2545C365-502B-5C09-D087-AF40C194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15"/>
          <a:stretch/>
        </p:blipFill>
        <p:spPr>
          <a:xfrm>
            <a:off x="1876466" y="967751"/>
            <a:ext cx="6343302" cy="2686902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3C64C554-519D-121E-5C73-6170E8189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54"/>
          <a:stretch/>
        </p:blipFill>
        <p:spPr>
          <a:xfrm>
            <a:off x="1740249" y="3655379"/>
            <a:ext cx="6479519" cy="27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2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18FE-26E6-762B-E8BE-5EF61331D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Motion Control: Tacking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4A69E-CC4C-70ED-7843-625218985FFA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10" name="Picture 9" descr="A graph of a line graph&#10;&#10;Description automatically generated">
            <a:extLst>
              <a:ext uri="{FF2B5EF4-FFF2-40B4-BE49-F238E27FC236}">
                <a16:creationId xmlns:a16="http://schemas.microsoft.com/office/drawing/2014/main" id="{7FBCE914-5C26-2AE6-2A50-94C3C3815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" r="8308"/>
          <a:stretch/>
        </p:blipFill>
        <p:spPr>
          <a:xfrm>
            <a:off x="2024709" y="1032388"/>
            <a:ext cx="6619280" cy="52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2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61A004-EE49-C51B-2E28-4E17A9A630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D216-43C9-047E-1F78-E96E9B6080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Continue development in Ardupilot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Develop custom wind sensor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Start with real world testing on sailboat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Possible paper topics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Write up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0D6F0-3254-AD29-A750-179B0030D518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7833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36938-E885-AA43-E0D8-18A01B5405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8937D-9113-5EB4-2F9F-41E0E3A601B1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C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E0EC0823-04CF-B29A-EEEF-146C9A04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0249" y="1520935"/>
            <a:ext cx="7041958" cy="39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10DBC-B3F9-8C38-2626-A88EF0994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Course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FF4534-7EF4-73A9-3399-EDB90E42BF0B}"/>
              </a:ext>
            </a:extLst>
          </p:cNvPr>
          <p:cNvSpPr/>
          <p:nvPr/>
        </p:nvSpPr>
        <p:spPr>
          <a:xfrm>
            <a:off x="5063613" y="1986116"/>
            <a:ext cx="324464" cy="3441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9CE8D9-89AA-CCB4-1943-0BFC4A705CE1}"/>
              </a:ext>
            </a:extLst>
          </p:cNvPr>
          <p:cNvSpPr/>
          <p:nvPr/>
        </p:nvSpPr>
        <p:spPr>
          <a:xfrm>
            <a:off x="5063613" y="4183627"/>
            <a:ext cx="324464" cy="3441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795DA5-6457-5A38-3916-6E0EDAD36452}"/>
              </a:ext>
            </a:extLst>
          </p:cNvPr>
          <p:cNvSpPr/>
          <p:nvPr/>
        </p:nvSpPr>
        <p:spPr>
          <a:xfrm>
            <a:off x="1932039" y="3256935"/>
            <a:ext cx="324464" cy="34412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59FBA6-D961-637C-FD8B-896D14BCC78C}"/>
              </a:ext>
            </a:extLst>
          </p:cNvPr>
          <p:cNvSpPr/>
          <p:nvPr/>
        </p:nvSpPr>
        <p:spPr>
          <a:xfrm>
            <a:off x="1932039" y="2536724"/>
            <a:ext cx="324464" cy="34412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6FBA49-B5E5-6EF0-3D8D-C1D8178F4610}"/>
              </a:ext>
            </a:extLst>
          </p:cNvPr>
          <p:cNvSpPr/>
          <p:nvPr/>
        </p:nvSpPr>
        <p:spPr>
          <a:xfrm>
            <a:off x="8195188" y="3741175"/>
            <a:ext cx="324464" cy="34412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8C3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2E8793-37E1-9117-4AD4-D42EE0F0AD42}"/>
              </a:ext>
            </a:extLst>
          </p:cNvPr>
          <p:cNvSpPr/>
          <p:nvPr/>
        </p:nvSpPr>
        <p:spPr>
          <a:xfrm>
            <a:off x="8195188" y="2536724"/>
            <a:ext cx="324464" cy="34412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8C3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48799D-B161-8B54-11BB-D505231055CE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5225845" y="2330245"/>
            <a:ext cx="0" cy="18533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4E346F-7674-4070-8448-E9049E06D433}"/>
              </a:ext>
            </a:extLst>
          </p:cNvPr>
          <p:cNvCxnSpPr>
            <a:stCxn id="9" idx="4"/>
            <a:endCxn id="8" idx="0"/>
          </p:cNvCxnSpPr>
          <p:nvPr/>
        </p:nvCxnSpPr>
        <p:spPr>
          <a:xfrm>
            <a:off x="8357420" y="2880853"/>
            <a:ext cx="0" cy="86032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4EEF2E-B15C-28BC-7F27-596C3BA40F95}"/>
              </a:ext>
            </a:extLst>
          </p:cNvPr>
          <p:cNvSpPr txBox="1"/>
          <p:nvPr/>
        </p:nvSpPr>
        <p:spPr>
          <a:xfrm>
            <a:off x="4689986" y="1591234"/>
            <a:ext cx="116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Gate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49D9F-32EE-478F-79DB-74DC97A34B11}"/>
              </a:ext>
            </a:extLst>
          </p:cNvPr>
          <p:cNvSpPr txBox="1"/>
          <p:nvPr/>
        </p:nvSpPr>
        <p:spPr>
          <a:xfrm>
            <a:off x="7761528" y="1835014"/>
            <a:ext cx="11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Downwind Gate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FCBAF-3A2D-0143-16F9-BCD225548900}"/>
              </a:ext>
            </a:extLst>
          </p:cNvPr>
          <p:cNvSpPr txBox="1"/>
          <p:nvPr/>
        </p:nvSpPr>
        <p:spPr>
          <a:xfrm>
            <a:off x="1588948" y="1859750"/>
            <a:ext cx="116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Upwind Waypoint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1C3EE9-8103-BEC6-4AA8-14335CC703F6}"/>
              </a:ext>
            </a:extLst>
          </p:cNvPr>
          <p:cNvSpPr/>
          <p:nvPr/>
        </p:nvSpPr>
        <p:spPr>
          <a:xfrm>
            <a:off x="1662243" y="2176942"/>
            <a:ext cx="7275447" cy="2600832"/>
          </a:xfrm>
          <a:custGeom>
            <a:avLst/>
            <a:gdLst>
              <a:gd name="connsiteX0" fmla="*/ 3833989 w 7275447"/>
              <a:gd name="connsiteY0" fmla="*/ 1087368 h 2600832"/>
              <a:gd name="connsiteX1" fmla="*/ 3126067 w 7275447"/>
              <a:gd name="connsiteY1" fmla="*/ 428606 h 2600832"/>
              <a:gd name="connsiteX2" fmla="*/ 2575460 w 7275447"/>
              <a:gd name="connsiteY2" fmla="*/ 1421664 h 2600832"/>
              <a:gd name="connsiteX3" fmla="*/ 2103512 w 7275447"/>
              <a:gd name="connsiteY3" fmla="*/ 261458 h 2600832"/>
              <a:gd name="connsiteX4" fmla="*/ 1523409 w 7275447"/>
              <a:gd name="connsiteY4" fmla="*/ 1234852 h 2600832"/>
              <a:gd name="connsiteX5" fmla="*/ 1041628 w 7275447"/>
              <a:gd name="connsiteY5" fmla="*/ 94310 h 2600832"/>
              <a:gd name="connsiteX6" fmla="*/ 97731 w 7275447"/>
              <a:gd name="connsiteY6" fmla="*/ 163135 h 2600832"/>
              <a:gd name="connsiteX7" fmla="*/ 38738 w 7275447"/>
              <a:gd name="connsiteY7" fmla="*/ 949716 h 2600832"/>
              <a:gd name="connsiteX8" fmla="*/ 176389 w 7275447"/>
              <a:gd name="connsiteY8" fmla="*/ 1795290 h 2600832"/>
              <a:gd name="connsiteX9" fmla="*/ 1120286 w 7275447"/>
              <a:gd name="connsiteY9" fmla="*/ 2227910 h 2600832"/>
              <a:gd name="connsiteX10" fmla="*/ 2172338 w 7275447"/>
              <a:gd name="connsiteY10" fmla="*/ 1549484 h 2600832"/>
              <a:gd name="connsiteX11" fmla="*/ 3696338 w 7275447"/>
              <a:gd name="connsiteY11" fmla="*/ 2513045 h 2600832"/>
              <a:gd name="connsiteX12" fmla="*/ 4915538 w 7275447"/>
              <a:gd name="connsiteY12" fmla="*/ 1460993 h 2600832"/>
              <a:gd name="connsiteX13" fmla="*/ 6596854 w 7275447"/>
              <a:gd name="connsiteY13" fmla="*/ 2591703 h 2600832"/>
              <a:gd name="connsiteX14" fmla="*/ 7275280 w 7275447"/>
              <a:gd name="connsiteY14" fmla="*/ 1942774 h 2600832"/>
              <a:gd name="connsiteX15" fmla="*/ 6547692 w 7275447"/>
              <a:gd name="connsiteY15" fmla="*/ 1028374 h 2600832"/>
              <a:gd name="connsiteX16" fmla="*/ 5761112 w 7275447"/>
              <a:gd name="connsiteY16" fmla="*/ 300787 h 2600832"/>
              <a:gd name="connsiteX17" fmla="*/ 4935202 w 7275447"/>
              <a:gd name="connsiteY17" fmla="*/ 1048039 h 2600832"/>
              <a:gd name="connsiteX18" fmla="*/ 3991305 w 7275447"/>
              <a:gd name="connsiteY18" fmla="*/ 281123 h 2600832"/>
              <a:gd name="connsiteX19" fmla="*/ 3293215 w 7275447"/>
              <a:gd name="connsiteY19" fmla="*/ 1402000 h 260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75447" h="2600832">
                <a:moveTo>
                  <a:pt x="3833989" y="1087368"/>
                </a:moveTo>
                <a:cubicBezTo>
                  <a:pt x="3584905" y="730129"/>
                  <a:pt x="3335822" y="372890"/>
                  <a:pt x="3126067" y="428606"/>
                </a:cubicBezTo>
                <a:cubicBezTo>
                  <a:pt x="2916312" y="484322"/>
                  <a:pt x="2745886" y="1449522"/>
                  <a:pt x="2575460" y="1421664"/>
                </a:cubicBezTo>
                <a:cubicBezTo>
                  <a:pt x="2405034" y="1393806"/>
                  <a:pt x="2278854" y="292593"/>
                  <a:pt x="2103512" y="261458"/>
                </a:cubicBezTo>
                <a:cubicBezTo>
                  <a:pt x="1928170" y="230323"/>
                  <a:pt x="1700390" y="1262710"/>
                  <a:pt x="1523409" y="1234852"/>
                </a:cubicBezTo>
                <a:cubicBezTo>
                  <a:pt x="1346428" y="1206994"/>
                  <a:pt x="1279241" y="272929"/>
                  <a:pt x="1041628" y="94310"/>
                </a:cubicBezTo>
                <a:cubicBezTo>
                  <a:pt x="804015" y="-84309"/>
                  <a:pt x="264879" y="20567"/>
                  <a:pt x="97731" y="163135"/>
                </a:cubicBezTo>
                <a:cubicBezTo>
                  <a:pt x="-69417" y="305703"/>
                  <a:pt x="25628" y="677690"/>
                  <a:pt x="38738" y="949716"/>
                </a:cubicBezTo>
                <a:cubicBezTo>
                  <a:pt x="51848" y="1221742"/>
                  <a:pt x="-3869" y="1582258"/>
                  <a:pt x="176389" y="1795290"/>
                </a:cubicBezTo>
                <a:cubicBezTo>
                  <a:pt x="356647" y="2008322"/>
                  <a:pt x="787628" y="2268878"/>
                  <a:pt x="1120286" y="2227910"/>
                </a:cubicBezTo>
                <a:cubicBezTo>
                  <a:pt x="1452944" y="2186942"/>
                  <a:pt x="1742996" y="1501962"/>
                  <a:pt x="2172338" y="1549484"/>
                </a:cubicBezTo>
                <a:cubicBezTo>
                  <a:pt x="2601680" y="1597007"/>
                  <a:pt x="3239138" y="2527793"/>
                  <a:pt x="3696338" y="2513045"/>
                </a:cubicBezTo>
                <a:cubicBezTo>
                  <a:pt x="4153538" y="2498297"/>
                  <a:pt x="4432119" y="1447883"/>
                  <a:pt x="4915538" y="1460993"/>
                </a:cubicBezTo>
                <a:cubicBezTo>
                  <a:pt x="5398957" y="1474103"/>
                  <a:pt x="6203564" y="2511406"/>
                  <a:pt x="6596854" y="2591703"/>
                </a:cubicBezTo>
                <a:cubicBezTo>
                  <a:pt x="6990144" y="2672000"/>
                  <a:pt x="7283474" y="2203329"/>
                  <a:pt x="7275280" y="1942774"/>
                </a:cubicBezTo>
                <a:cubicBezTo>
                  <a:pt x="7267086" y="1682219"/>
                  <a:pt x="6800053" y="1302039"/>
                  <a:pt x="6547692" y="1028374"/>
                </a:cubicBezTo>
                <a:cubicBezTo>
                  <a:pt x="6295331" y="754709"/>
                  <a:pt x="6029860" y="297509"/>
                  <a:pt x="5761112" y="300787"/>
                </a:cubicBezTo>
                <a:cubicBezTo>
                  <a:pt x="5492364" y="304064"/>
                  <a:pt x="5230170" y="1051316"/>
                  <a:pt x="4935202" y="1048039"/>
                </a:cubicBezTo>
                <a:cubicBezTo>
                  <a:pt x="4640234" y="1044762"/>
                  <a:pt x="4264969" y="222130"/>
                  <a:pt x="3991305" y="281123"/>
                </a:cubicBezTo>
                <a:cubicBezTo>
                  <a:pt x="3717641" y="340116"/>
                  <a:pt x="3505428" y="871058"/>
                  <a:pt x="3293215" y="140200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049785-C2B5-5E60-CF76-06769D4A615C}"/>
              </a:ext>
            </a:extLst>
          </p:cNvPr>
          <p:cNvSpPr/>
          <p:nvPr/>
        </p:nvSpPr>
        <p:spPr>
          <a:xfrm>
            <a:off x="5388077" y="3183193"/>
            <a:ext cx="147484" cy="14748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06EF77-523E-88E8-8CBD-AD329EA9B182}"/>
              </a:ext>
            </a:extLst>
          </p:cNvPr>
          <p:cNvSpPr/>
          <p:nvPr/>
        </p:nvSpPr>
        <p:spPr>
          <a:xfrm>
            <a:off x="4882791" y="3527322"/>
            <a:ext cx="147484" cy="147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47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06895-D575-FBEA-C41D-C87597B4A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22AB-6927-ADE3-CDC2-E6D16719B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4"/>
            <a:ext cx="7188200" cy="86170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Research Goal: Develop a sailboat control system and platform capable of sailing a predefined course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411F4-E4C6-AD85-C3EA-1CBE43779536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121FCBA6-FF20-9926-69FD-40DCB181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27" y="2214281"/>
            <a:ext cx="7181507" cy="29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B828A-3B10-D936-B581-8B87FC2DB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Develop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96672-ABF6-7D93-92E7-3F2F38D60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Shortage of simulators/control software platforms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 non-linear physics simulator of a sailboat with navigation and motion control systems in Simulink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 hardware platform to test control strategies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Developed the needed code to test and execute control systems on hardware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The hardware: Pixhawk 6C flight controller running Ardupilot’s Rover framework with a custom wind direction and speed sensor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9712D-E544-EE0F-B9F0-FBEF0ED1D283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close-up of a black device&#10;&#10;Description automatically generated">
            <a:extLst>
              <a:ext uri="{FF2B5EF4-FFF2-40B4-BE49-F238E27FC236}">
                <a16:creationId xmlns:a16="http://schemas.microsoft.com/office/drawing/2014/main" id="{0ABAD308-C7DA-EF59-449C-38EE9421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88755" y="3497092"/>
            <a:ext cx="2004689" cy="35710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76FF11B-0E22-7457-933C-779AAC3B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983" y="4752410"/>
            <a:ext cx="3319110" cy="10604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4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E71E4-9FD0-FD18-C77D-F087437023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92415-B1EA-2611-3B9A-8953C1BC1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Research and design navigation control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Research and design motion control systems capable of stabilizing, propelling and steering a sailboat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Develop multiple high level manoeuvring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14541-C3C3-D76A-2D1E-037E09CE909F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1D6FFFBA-D54E-8DE2-6E1E-AA555961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77" y="3180861"/>
            <a:ext cx="7407944" cy="30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7CC24-A32E-DA90-E978-CE61ACBA07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70D6C-2275-5737-CA25-B068F2CDC7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Dragonflite 95 Sailboat, 1m long RC Sailboat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Lightweight and Durable hull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Two actuators (rudder &amp; sail)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000" dirty="0"/>
              <a:t>Establishing a testing pipeline 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GB" sz="1800" dirty="0">
                <a:solidFill>
                  <a:srgbClr val="002060"/>
                </a:solidFill>
              </a:rPr>
              <a:t>Simulink (Non-Linear)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GB" sz="1800" dirty="0">
                <a:solidFill>
                  <a:srgbClr val="002060"/>
                </a:solidFill>
              </a:rPr>
              <a:t>   Ardupilot’s SITL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GB" sz="1800" dirty="0">
                <a:solidFill>
                  <a:srgbClr val="002060"/>
                </a:solidFill>
              </a:rPr>
              <a:t>   Actual Sailboat</a:t>
            </a:r>
          </a:p>
        </p:txBody>
      </p:sp>
      <p:pic>
        <p:nvPicPr>
          <p:cNvPr id="6" name="Picture 5" descr="A model sailboat on a stand&#10;&#10;Description automatically generated">
            <a:extLst>
              <a:ext uri="{FF2B5EF4-FFF2-40B4-BE49-F238E27FC236}">
                <a16:creationId xmlns:a16="http://schemas.microsoft.com/office/drawing/2014/main" id="{097B19BE-58DD-BF1C-C2C9-DB9C197E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4" r="7391"/>
          <a:stretch/>
        </p:blipFill>
        <p:spPr>
          <a:xfrm>
            <a:off x="5334349" y="1985503"/>
            <a:ext cx="3417288" cy="4160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BBA74-B80F-DBDF-EB8C-A8106AA69BA2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7141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23F66D-9E92-9685-180A-E3031DE615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Overview: Control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2BA0C-D114-7CA4-EA1B-6C5F9040B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0249" y="1137424"/>
            <a:ext cx="7188200" cy="106102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Mission Planner will be used as a control platform (built by Ardupilot)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Flash custom firmware to Pixhawk controller, test firmware in a SITL environment and monitor sailboat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D938E-3B53-AF8C-D5D6-47DFB0CACB65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accent4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computer screen shot of a lake&#10;&#10;Description automatically generated">
            <a:extLst>
              <a:ext uri="{FF2B5EF4-FFF2-40B4-BE49-F238E27FC236}">
                <a16:creationId xmlns:a16="http://schemas.microsoft.com/office/drawing/2014/main" id="{7B4A8136-3E1F-48DC-19C9-6C1675149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8"/>
          <a:stretch/>
        </p:blipFill>
        <p:spPr>
          <a:xfrm>
            <a:off x="1553271" y="2422402"/>
            <a:ext cx="7562155" cy="40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55F78B-C2E2-DFF9-A0E8-0DCA0B33F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Sailboat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9CC274-A224-C4E3-6942-C1F80C955D6C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2421854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Modelled in 4-DOF Model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Known as manoeuvring model with roll, commonly used  in simulation of dynamic positioning systems, autopilots, trajectory tracking and path following control systems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GB" dirty="0"/>
                  <a:t>Dynamic positioning model applicable for speeds &gt; 3 m/s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𝐺𝑛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𝑜𝑐𝑒𝑎𝑛</m:t>
                        </m:r>
                      </m:sub>
                    </m:sSub>
                  </m:oMath>
                </a14:m>
                <a:r>
                  <a:rPr lang="en-GB" i="1" baseline="-25000" dirty="0"/>
                  <a:t>   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GB" baseline="-25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9CC274-A224-C4E3-6942-C1F80C955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740249" y="1137423"/>
                <a:ext cx="7188200" cy="2421854"/>
              </a:xfrm>
              <a:blipFill>
                <a:blip r:embed="rId3"/>
                <a:stretch>
                  <a:fillRect l="-763" t="-2771" r="-763" b="-14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CD869B-86EB-F8A4-8CEB-02F9067E4789}"/>
              </a:ext>
            </a:extLst>
          </p:cNvPr>
          <p:cNvSpPr txBox="1"/>
          <p:nvPr/>
        </p:nvSpPr>
        <p:spPr>
          <a:xfrm>
            <a:off x="0" y="1375962"/>
            <a:ext cx="1371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/>
              </a:rPr>
              <a:t>Overview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rgbClr val="F8C302"/>
                </a:solidFill>
                <a:latin typeface="Calibri" panose="020F0502020204030204"/>
              </a:rPr>
              <a:t>Sailboat Simulation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8C3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</p:txBody>
      </p:sp>
      <p:pic>
        <p:nvPicPr>
          <p:cNvPr id="6" name="Picture 5" descr="A diagram of a boat with text&#10;&#10;Description automatically generated">
            <a:extLst>
              <a:ext uri="{FF2B5EF4-FFF2-40B4-BE49-F238E27FC236}">
                <a16:creationId xmlns:a16="http://schemas.microsoft.com/office/drawing/2014/main" id="{88D262F9-1BDB-1FED-58EA-977DC185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68" y="3758834"/>
            <a:ext cx="4337618" cy="27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266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98583d-296d-4508-869b-1aaa9c64d05f">
      <Terms xmlns="http://schemas.microsoft.com/office/infopath/2007/PartnerControls"/>
    </lcf76f155ced4ddcb4097134ff3c332f>
    <TaxCatchAll xmlns="31df1e79-e94a-48b2-a971-62d8766611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B9E2969F7D243AF3C493CAA915A11" ma:contentTypeVersion="15" ma:contentTypeDescription="Create a new document." ma:contentTypeScope="" ma:versionID="72d2e67821c93dd50b71437c8430df4e">
  <xsd:schema xmlns:xsd="http://www.w3.org/2001/XMLSchema" xmlns:xs="http://www.w3.org/2001/XMLSchema" xmlns:p="http://schemas.microsoft.com/office/2006/metadata/properties" xmlns:ns2="1e98583d-296d-4508-869b-1aaa9c64d05f" xmlns:ns3="31df1e79-e94a-48b2-a971-62d876661133" targetNamespace="http://schemas.microsoft.com/office/2006/metadata/properties" ma:root="true" ma:fieldsID="03bbd61470f6630713723fd834ed1617" ns2:_="" ns3:_="">
    <xsd:import namespace="1e98583d-296d-4508-869b-1aaa9c64d05f"/>
    <xsd:import namespace="31df1e79-e94a-48b2-a971-62d8766611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98583d-296d-4508-869b-1aaa9c64d0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52a57b7-faf8-40f9-a460-bb3073308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df1e79-e94a-48b2-a971-62d87666113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22fa58b-15a9-458c-bcad-3c68b0be2e54}" ma:internalName="TaxCatchAll" ma:showField="CatchAllData" ma:web="31df1e79-e94a-48b2-a971-62d8766611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1F0FB8-29BC-4438-B861-9FCB00E2BB3D}">
  <ds:schemaRefs>
    <ds:schemaRef ds:uri="http://schemas.microsoft.com/office/2006/metadata/properties"/>
    <ds:schemaRef ds:uri="http://schemas.microsoft.com/office/infopath/2007/PartnerControls"/>
    <ds:schemaRef ds:uri="1e98583d-296d-4508-869b-1aaa9c64d05f"/>
    <ds:schemaRef ds:uri="31df1e79-e94a-48b2-a971-62d876661133"/>
  </ds:schemaRefs>
</ds:datastoreItem>
</file>

<file path=customXml/itemProps2.xml><?xml version="1.0" encoding="utf-8"?>
<ds:datastoreItem xmlns:ds="http://schemas.openxmlformats.org/officeDocument/2006/customXml" ds:itemID="{131ABB0F-1705-4BAE-AE62-34805608D6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98583d-296d-4508-869b-1aaa9c64d05f"/>
    <ds:schemaRef ds:uri="31df1e79-e94a-48b2-a971-62d8766611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309E5-AA28-483A-93E4-34F59437CC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17905</TotalTime>
  <Words>1425</Words>
  <Application>Microsoft Office PowerPoint</Application>
  <PresentationFormat>On-screen Show (4:3)</PresentationFormat>
  <Paragraphs>487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Helvetica</vt:lpstr>
      <vt:lpstr>Wingdings</vt:lpstr>
      <vt:lpstr>master_slide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Korf, GJJ, Mnr [21726167@sun.ac.za]</dc:creator>
  <cp:lastModifiedBy>Van Tonder, JR, Mnr [22569596@sun.ac.za]</cp:lastModifiedBy>
  <cp:revision>117</cp:revision>
  <dcterms:created xsi:type="dcterms:W3CDTF">2022-07-21T17:54:40Z</dcterms:created>
  <dcterms:modified xsi:type="dcterms:W3CDTF">2023-08-11T10:05:22Z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0x01010054FB9E2969F7D243AF3C493CAA915A11</vt:lpwstr>
  </property>
</Properties>
</file>